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70" r:id="rId4"/>
    <p:sldId id="281" r:id="rId5"/>
    <p:sldId id="285" r:id="rId6"/>
    <p:sldId id="286" r:id="rId7"/>
    <p:sldId id="271" r:id="rId8"/>
    <p:sldId id="287" r:id="rId9"/>
    <p:sldId id="292" r:id="rId10"/>
    <p:sldId id="288" r:id="rId11"/>
    <p:sldId id="293" r:id="rId12"/>
    <p:sldId id="294" r:id="rId13"/>
    <p:sldId id="272" r:id="rId14"/>
    <p:sldId id="291" r:id="rId15"/>
  </p:sldIdLst>
  <p:sldSz cx="10694988" cy="75628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99CC"/>
    <a:srgbClr val="00CC99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83231" autoAdjust="0"/>
  </p:normalViewPr>
  <p:slideViewPr>
    <p:cSldViewPr>
      <p:cViewPr>
        <p:scale>
          <a:sx n="74" d="100"/>
          <a:sy n="74" d="100"/>
        </p:scale>
        <p:origin x="-528" y="-19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F63D0-9BFF-48B4-9B47-64DD3819F81C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39775"/>
            <a:ext cx="52387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28BF-0ECE-449A-9CA5-C61D07EF7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6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6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1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4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8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2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2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3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7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1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0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28BF-0ECE-449A-9CA5-C61D07EF7C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9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6" y="381"/>
            <a:ext cx="10458760" cy="7562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1070" y="539931"/>
            <a:ext cx="1466088" cy="3718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960"/>
              </a:lnSpc>
            </a:pPr>
            <a:r>
              <a:rPr lang="ru" sz="750" b="1" dirty="0">
                <a:solidFill>
                  <a:srgbClr val="414E91"/>
                </a:solidFill>
                <a:latin typeface="Arial"/>
              </a:rPr>
              <a:t>МИНИСТЕРСТВО ОБРАЗОВАНИЯ </a:t>
            </a:r>
            <a:r>
              <a:rPr lang="ru" sz="750" b="1" dirty="0" smtClean="0">
                <a:solidFill>
                  <a:srgbClr val="414E91"/>
                </a:solidFill>
                <a:latin typeface="Arial"/>
              </a:rPr>
              <a:t>СТАВРОПОЛЬСКОГО КРАЯ</a:t>
            </a:r>
            <a:endParaRPr lang="ru" sz="750" b="1" dirty="0">
              <a:solidFill>
                <a:srgbClr val="414E91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1765201"/>
            <a:ext cx="2993691" cy="51282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1" y="181025"/>
            <a:ext cx="879933" cy="102859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3619302" y="3084230"/>
            <a:ext cx="6959957" cy="13943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ДЕКЛАРАЦИЯ ЦЕЛЕЙ И ЗАДАЧ МИНИСТЕРСТВА ОБРАЗОВАНИЯ СТАВРОПОЛЬСКОГО КРАЯ НА 2019 ГОД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6" y="1693193"/>
            <a:ext cx="7120128" cy="509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4110"/>
            <a:ext cx="325926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</a:t>
            </a:r>
            <a:endParaRPr lang="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03278" y="134110"/>
            <a:ext cx="6985716" cy="700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just">
              <a:spcAft>
                <a:spcPts val="630"/>
              </a:spcAft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профессионалов должен получить возможность не просто работать по специальности, а строить профессиональную карьеру. А значит – постоянно повышать свою квалификацию, обучаться новым прикладным технологиям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0" algn="r"/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28374" y="2146443"/>
            <a:ext cx="5544616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И МАСТЕРА ПРОИЗВОДСТВЕННОГО ОБУЧЕНИЯ, РЕАЛИЗУЮЩИЕ ЛБРАЗОВАТЕЛЬНЫЕ ПРОГРАММЫ СПО, ПРОШЕДШИЕ ПОВЫШЕНИЕ КВАЛИФИКАЦИИ, В ТОМ ЧИСЛЕ ПО 50 НАИБОЛЕЕ ВОСТРЕБОВАННЫМ, НОВЫМ И ПЕРСПЕКТИВНЫМ ПРОФЕССИЯМ, С УЧЕТОМ СТАНДАРТОВ «ВОРЛДСКИЛЛС»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13302" y="5752199"/>
            <a:ext cx="5400600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И </a:t>
            </a:r>
            <a:r>
              <a:rPr lang="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ПРОИЗВОДСТВЕННОГО ОБУЧЕНИЯ, </a:t>
            </a:r>
            <a:r>
              <a:rPr lang="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ПОВЫШЕНИЕ КВАЛИФИКАЦИИ ПО ПРОГРАММАМ СОЮЗА «МОЛОДЫЕ ПРОФЕССИОНАЛЫ « (ВОРЛДСКИЛЛС РОССИЯ)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8464" y="4269247"/>
            <a:ext cx="4752528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ЭКСПЕРТОВ ДЛЯ ОЦЕНКИ РЕЗУЛЬТАТОВ </a:t>
            </a:r>
          </a:p>
          <a:p>
            <a:pPr marL="63500" marR="63500"/>
            <a:r>
              <a:rPr lang="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ДЕМОНСТРАЦИОННОГО ЭКЗАМЕНА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47294" y="1808829"/>
            <a:ext cx="1148711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63500" marR="63500" algn="ctr"/>
            <a:r>
              <a:rPr lang="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79248" y="6002903"/>
            <a:ext cx="1148711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  <a:p>
            <a:pPr marL="63500" marR="63500" algn="ctr"/>
            <a:r>
              <a:rPr lang="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95366" y="4294505"/>
            <a:ext cx="1148711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63500" marR="63500" algn="ctr"/>
            <a:r>
              <a:rPr lang="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27" y="1469958"/>
            <a:ext cx="7289378" cy="5256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62" y="134109"/>
            <a:ext cx="7344816" cy="9110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4110"/>
            <a:ext cx="325926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АУКА</a:t>
            </a:r>
          </a:p>
          <a:p>
            <a:pPr indent="0" algn="ctr"/>
            <a:endParaRPr lang="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5694" y="353394"/>
            <a:ext cx="2088232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ИСЛЕДОВАНИЯ, РАЗРАБОТКИ, ИННОВАЦИИ – ВОЗМОЖНОСТЬ САМОРЕАЛИЗАЦИИ ТАЛАНТОВ</a:t>
            </a:r>
            <a:endParaRPr lang="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93188" y="222161"/>
            <a:ext cx="1450850" cy="6798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АКТИВНОСТЬ, УЧАСТИЕ В КОНКУРСАХ РАЗЛИЧНОГО УРОВНЯ</a:t>
            </a:r>
            <a:endParaRPr lang="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9812" y="222161"/>
            <a:ext cx="2779154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СТРАТЕГИИ НАУЧНО-ТЕХНОЛОГИЧЕСКОГО РАЗВИТИЯ: ТРАНСФОРМАЦИЯ НАУКИ В ЯДРО СОЦИАЛЬНО-ЭКОНОМИЧЕСКОГО РАЗВИТИЯ РЕГИОНА</a:t>
            </a:r>
            <a:endParaRPr lang="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9300" y="2167657"/>
            <a:ext cx="2392834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ИССЛЕДОВАТЕЛЕЙ В ВОЗРАСТЕ ДО 39 ЛЕТ В ОБЩЕЙ ЧИСЛЕННОСТИ ИССЛЕДОВАТЕЛЕЙ</a:t>
            </a:r>
            <a:endParaRPr lang="ru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9510" y="3450978"/>
            <a:ext cx="1152624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16,8 %</a:t>
            </a:r>
            <a:endParaRPr lang="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24489" y="1917874"/>
            <a:ext cx="1071692" cy="10714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>
              <a:lnSpc>
                <a:spcPct val="80000"/>
              </a:lnSpc>
            </a:pPr>
            <a:r>
              <a:rPr lang="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  <a:p>
            <a:pPr marL="63500" marR="63500" indent="0">
              <a:lnSpc>
                <a:spcPct val="80000"/>
              </a:lnSpc>
            </a:pPr>
            <a:r>
              <a:rPr lang="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63500" marR="63500" indent="0"/>
            <a:endParaRPr lang="ru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5072" y="3099444"/>
            <a:ext cx="1889026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ИНТЕЛЛЕКТУАЛЬНОЙ ДЕЯТЕЛЬНОСТИ</a:t>
            </a:r>
            <a:endParaRPr lang="ru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48966" y="1917874"/>
            <a:ext cx="2062454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 </a:t>
            </a:r>
            <a:endParaRPr lang="en-US" sz="12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63500" indent="0" algn="ctr"/>
            <a:r>
              <a:rPr lang="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ИЗДАНИЯХ, ИНДЕКСИРОВАННЫХ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SCIENCE, SCOPUS</a:t>
            </a:r>
            <a:r>
              <a:rPr lang="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67555" y="3327492"/>
            <a:ext cx="776483" cy="6508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</a:t>
            </a:r>
            <a:endParaRPr lang="ru" sz="9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3749" y="4127326"/>
            <a:ext cx="1032522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500" marR="63500" indent="0"/>
            <a:r>
              <a:rPr lang="ru" sz="1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ДОЦЕНТОВ</a:t>
            </a:r>
            <a:endParaRPr lang="ru" sz="1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26682" y="5392882"/>
            <a:ext cx="2392834" cy="31631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-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АТТЕСТАЦИЯ</a:t>
            </a:r>
            <a:endParaRPr lang="ru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04302" y="4098249"/>
            <a:ext cx="1211728" cy="5954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63500" marR="63500" indent="0" algn="ctr"/>
            <a:r>
              <a:rPr lang="ru-RU" sz="9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КОНДИДАТОВ НАУК</a:t>
            </a:r>
            <a:endParaRPr lang="ru" sz="9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07021" y="5645692"/>
            <a:ext cx="1012013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91836" y="4162556"/>
            <a:ext cx="2575719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</a:p>
          <a:p>
            <a:pPr marL="63500" marR="63500" indent="0" algn="ctr"/>
            <a:r>
              <a:rPr lang="ru" sz="1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ОРГАНИЗАЦИИ, ИМЕЮЩИЕ ДОСТУП К МЕЖДУНАРОДНЫМ И РОССИЙСКИМ БАЗАМ ДАННЫХ НАУЧНЫХ ИЗДАНИЙ И ПАТЕНТНОЙ ИНФОРМАЦИИ</a:t>
            </a:r>
            <a:endParaRPr lang="ru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4110"/>
            <a:ext cx="325926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 «РАЗВИТИЕ ЭКСПОРТНОГО ПОТЕНЦИАЛА РОССИЙСКОЙ СИСТЕМЫ ОБРАЗОВАНИЯ»</a:t>
            </a:r>
            <a:endParaRPr lang="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47294" y="1549177"/>
            <a:ext cx="7056784" cy="18124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ИНОСТРАННЫХ ГРАЖДАН, ОБУЧАЮЩИХСЯ ПО ОЧНОЙ ФОРМЕ В ОБРАЗОВАТЕЛЬНЫХ ОРГАНИЗАЦИЯХ ВЫСШЕГО ОБРАЗОВАНИЯ, ПОДВЕДОМСТВЕННЫХ МИНИСТЕРСТВУ ОБРАЗОВАНИЯ СТАВРОПОЛЬСКОГО КРАЯ ДО   </a:t>
            </a:r>
            <a:endParaRPr lang="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6918" y="3709417"/>
            <a:ext cx="2789410" cy="842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26 </a:t>
            </a:r>
            <a:r>
              <a:rPr lang="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48" y="3328114"/>
            <a:ext cx="1512168" cy="18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360" y="109017"/>
            <a:ext cx="228654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</a:p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74368" y="468012"/>
            <a:ext cx="7205278" cy="119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педагогических работников в Ставропольском крае в 2019 году, %</a:t>
            </a:r>
            <a:endParaRPr lang="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72136" y="1177850"/>
            <a:ext cx="2854802" cy="7741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indent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средней заработной платы в сфере общего образования</a:t>
            </a:r>
            <a:endParaRPr lang="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80272" y="2103004"/>
            <a:ext cx="2854802" cy="7741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</a:p>
          <a:p>
            <a:pPr indent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среднемемячного дохода</a:t>
            </a:r>
          </a:p>
          <a:p>
            <a:pPr indent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трудовой деятельности</a:t>
            </a:r>
            <a:endParaRPr lang="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80272" y="3020180"/>
            <a:ext cx="2862938" cy="14813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социальные услуги детям-сиротам и детям, оставшимся без попечеия родителей</a:t>
            </a:r>
          </a:p>
          <a:p>
            <a:pPr indent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среднемесячного дохода</a:t>
            </a:r>
          </a:p>
          <a:p>
            <a:pPr indent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трудовой деятельности</a:t>
            </a:r>
            <a:endParaRPr lang="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72136" y="4667615"/>
            <a:ext cx="2854802" cy="11960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профессинальное образование </a:t>
            </a:r>
            <a:r>
              <a:rPr lang="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астеров производственного обучения)</a:t>
            </a:r>
          </a:p>
          <a:p>
            <a:pPr indent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среднемесячного дохода</a:t>
            </a:r>
          </a:p>
          <a:p>
            <a:pPr indent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трудовой деятельности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80272" y="6013673"/>
            <a:ext cx="3047342" cy="10313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Профессорско-преподавательский состав вузов</a:t>
            </a:r>
            <a:endParaRPr lang="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среднемесячного дохода</a:t>
            </a:r>
          </a:p>
          <a:p>
            <a:pPr indent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трудовой деятельности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6460356" y="6354182"/>
            <a:ext cx="2487538" cy="69088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460356" y="6354182"/>
            <a:ext cx="3999706" cy="690882"/>
            <a:chOff x="6460356" y="6354182"/>
            <a:chExt cx="3999706" cy="690882"/>
          </a:xfrm>
          <a:solidFill>
            <a:schemeClr val="bg1">
              <a:lumMod val="95000"/>
            </a:schemeClr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6460356" y="6354182"/>
              <a:ext cx="3999706" cy="690882"/>
            </a:xfrm>
            <a:prstGeom prst="rect">
              <a:avLst/>
            </a:prstGeom>
            <a:grpFill/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ятиугольник 33"/>
            <p:cNvSpPr/>
            <p:nvPr/>
          </p:nvSpPr>
          <p:spPr>
            <a:xfrm>
              <a:off x="6460356" y="6354182"/>
              <a:ext cx="3999706" cy="690882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460356" y="5054703"/>
            <a:ext cx="3999706" cy="690882"/>
            <a:chOff x="6460356" y="6354182"/>
            <a:chExt cx="3999706" cy="69088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460356" y="6354182"/>
              <a:ext cx="3999706" cy="690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ятиугольник 44"/>
            <p:cNvSpPr/>
            <p:nvPr/>
          </p:nvSpPr>
          <p:spPr>
            <a:xfrm>
              <a:off x="6460356" y="6354182"/>
              <a:ext cx="2487538" cy="69088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460356" y="3617176"/>
            <a:ext cx="3999706" cy="690882"/>
            <a:chOff x="6460356" y="6354182"/>
            <a:chExt cx="3999706" cy="69088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460356" y="6354182"/>
              <a:ext cx="3999706" cy="690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ятиугольник 48"/>
            <p:cNvSpPr/>
            <p:nvPr/>
          </p:nvSpPr>
          <p:spPr>
            <a:xfrm>
              <a:off x="6460356" y="6354182"/>
              <a:ext cx="2487538" cy="690882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460356" y="2179649"/>
            <a:ext cx="3999706" cy="690882"/>
            <a:chOff x="6460356" y="6354182"/>
            <a:chExt cx="3999706" cy="690882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460356" y="6354182"/>
              <a:ext cx="3999706" cy="690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ятиугольник 63"/>
            <p:cNvSpPr/>
            <p:nvPr/>
          </p:nvSpPr>
          <p:spPr>
            <a:xfrm>
              <a:off x="6460356" y="6354182"/>
              <a:ext cx="2487538" cy="690882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460356" y="1261145"/>
            <a:ext cx="3999706" cy="690882"/>
            <a:chOff x="6460356" y="6354182"/>
            <a:chExt cx="3999706" cy="69088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460356" y="6354182"/>
              <a:ext cx="3999706" cy="690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ятиугольник 71"/>
            <p:cNvSpPr/>
            <p:nvPr/>
          </p:nvSpPr>
          <p:spPr>
            <a:xfrm>
              <a:off x="6460356" y="6354182"/>
              <a:ext cx="2487538" cy="69088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7240135" y="1397476"/>
            <a:ext cx="927979" cy="445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40134" y="2299328"/>
            <a:ext cx="927979" cy="445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240134" y="3739701"/>
            <a:ext cx="927979" cy="445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240133" y="5177228"/>
            <a:ext cx="927979" cy="445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240133" y="6476707"/>
            <a:ext cx="927979" cy="445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3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5"/>
            <a:ext cx="2993691" cy="51282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360" y="109017"/>
            <a:ext cx="2507331" cy="18657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26318" y="1747361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87659" y="3075819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52513"/>
              </p:ext>
            </p:extLst>
          </p:nvPr>
        </p:nvGraphicFramePr>
        <p:xfrm>
          <a:off x="3587658" y="289566"/>
          <a:ext cx="6909952" cy="697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701">
                  <a:extLst>
                    <a:ext uri="{9D8B030D-6E8A-4147-A177-3AD203B41FA5}">
                      <a16:colId xmlns:a16="http://schemas.microsoft.com/office/drawing/2014/main" xmlns="" val="521493184"/>
                    </a:ext>
                  </a:extLst>
                </a:gridCol>
                <a:gridCol w="4995251">
                  <a:extLst>
                    <a:ext uri="{9D8B030D-6E8A-4147-A177-3AD203B41FA5}">
                      <a16:colId xmlns:a16="http://schemas.microsoft.com/office/drawing/2014/main" xmlns="" val="3420086525"/>
                    </a:ext>
                  </a:extLst>
                </a:gridCol>
              </a:tblGrid>
              <a:tr h="633344">
                <a:tc row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«Современная школа»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80396"/>
                  </a:ext>
                </a:extLst>
              </a:tr>
              <a:tr h="63334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«Успех каждого ребенка»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46130815"/>
                  </a:ext>
                </a:extLst>
              </a:tr>
              <a:tr h="63334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«Поддержка семей, имеющих детей»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24883"/>
                  </a:ext>
                </a:extLst>
              </a:tr>
              <a:tr h="63334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«Цифровая образовательная среда»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2307874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«Учитель будущего»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499951"/>
                  </a:ext>
                </a:extLst>
              </a:tr>
              <a:tr h="99568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«Молодые профессионалы (Повышение конкурентоспособности профессионального образования)»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9840767"/>
                  </a:ext>
                </a:extLst>
              </a:tr>
              <a:tr h="63334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«Новые возможности для каждого»</a:t>
                      </a:r>
                    </a:p>
                  </a:txBody>
                  <a:tcPr marL="106950" marR="106950" marT="50419" marB="50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368500"/>
                  </a:ext>
                </a:extLst>
              </a:tr>
              <a:tr h="2049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«Демография»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50" marR="106950" marT="50419" marB="504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«Содействие занятости женщин – создание условий дошкольного образования для </a:t>
                      </a:r>
                      <a:r>
                        <a:rPr lang="ru-RU" sz="1500" b="1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 в возрасте                       до </a:t>
                      </a:r>
                      <a:r>
                        <a:rPr lang="ru-RU" sz="15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трех лет»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50" marR="106950" marT="50419" marB="504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2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94" y="4357489"/>
            <a:ext cx="1434766" cy="150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360" y="109017"/>
            <a:ext cx="228654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</a:p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9522" y="134110"/>
            <a:ext cx="6949472" cy="700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just">
              <a:spcAft>
                <a:spcPts val="630"/>
              </a:spcAft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талантлив, и мы должны приложить максимум усилий для раскрытия его способностей. Особенность подхода нашей страны – доступное и качественное образование для каждого, еще раз повторюсь, для каждого ребенка без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исключения» </a:t>
            </a:r>
          </a:p>
          <a:p>
            <a:pPr marL="63500" marR="63500" indent="0" algn="just">
              <a:spcAft>
                <a:spcPts val="63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нистр просвещения Российской Федерации О.Ю.Васильева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 rot="5400000">
            <a:off x="3393353" y="2764410"/>
            <a:ext cx="1532338" cy="1440000"/>
            <a:chOff x="6859662" y="3068268"/>
            <a:chExt cx="1800000" cy="1656000"/>
          </a:xfrm>
          <a:solidFill>
            <a:schemeClr val="accent4">
              <a:lumMod val="50000"/>
            </a:schemeClr>
          </a:solidFill>
        </p:grpSpPr>
        <p:sp>
          <p:nvSpPr>
            <p:cNvPr id="48" name="Шестиугольник 47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Шестиугольник 48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 rot="5400000">
            <a:off x="4879269" y="1417523"/>
            <a:ext cx="1405416" cy="1380696"/>
            <a:chOff x="6859662" y="3068268"/>
            <a:chExt cx="1800000" cy="1656000"/>
          </a:xfrm>
          <a:solidFill>
            <a:srgbClr val="0099CC"/>
          </a:solidFill>
        </p:grpSpPr>
        <p:sp>
          <p:nvSpPr>
            <p:cNvPr id="81" name="Шестиугольник 80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Шестиугольник 81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506833" y="1686705"/>
            <a:ext cx="4996185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ДОШКОЛЬНОГО </a:t>
            </a:r>
            <a:endParaRPr lang="ru" sz="1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3-7 ЛЕТ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131470" y="3256258"/>
            <a:ext cx="5257524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ОРГАНИЗАЦИЯХ ДОШКОЛЬНОГО ОБРАЗОВАНИЯ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417932" y="4668170"/>
            <a:ext cx="4097245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ДОШКОЛЬНОГО ОБРАЗОВАНИЯ ДЛЯ ДЕТЕЙ В ВОЗРАСТЕ ОТ 1,5 ДО 3 ЛЕТ К 2021 ГОДУ</a:t>
            </a:r>
            <a:endParaRPr lang="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275486" y="6309757"/>
            <a:ext cx="4695605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ВАРИАТИВНЫХ ФОРМ ДОШКОЛЬНОГО ОБРАЗОВАНИЯ</a:t>
            </a:r>
            <a:endParaRPr lang="ru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26317" y="1747361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87659" y="3075819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22" y="5701718"/>
            <a:ext cx="1425073" cy="15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360" y="109017"/>
            <a:ext cx="228654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</a:p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278" y="109017"/>
            <a:ext cx="7194234" cy="929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just">
              <a:spcAft>
                <a:spcPts val="630"/>
              </a:spcAft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продолжим и активную работу по развитию нашего общего образования, причём на всех уровнях. При этом подчеркну: современное, качественное образование должно быть доступно для каждого ребёнка. Равные образовательные возможности – мощный ресурс для развития страны и обеспечения социальной справедливости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0" indent="0" algn="r"/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 rot="5400000">
            <a:off x="4408942" y="2485281"/>
            <a:ext cx="1440000" cy="1440000"/>
            <a:chOff x="6859662" y="3068268"/>
            <a:chExt cx="1800000" cy="1656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Шестиугольник 47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Шестиугольник 48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 rot="5400000">
            <a:off x="3636069" y="3637409"/>
            <a:ext cx="1440000" cy="1440000"/>
            <a:chOff x="6859662" y="3068268"/>
            <a:chExt cx="1800000" cy="1656000"/>
          </a:xfrm>
          <a:solidFill>
            <a:schemeClr val="tx2"/>
          </a:solidFill>
        </p:grpSpPr>
        <p:sp>
          <p:nvSpPr>
            <p:cNvPr id="72" name="Шестиугольник 71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3" name="Шестиугольник 72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 rot="5400000">
            <a:off x="4397071" y="4789537"/>
            <a:ext cx="1440000" cy="1440000"/>
            <a:chOff x="6859662" y="3068268"/>
            <a:chExt cx="1800000" cy="1656000"/>
          </a:xfrm>
          <a:solidFill>
            <a:schemeClr val="accent1">
              <a:lumMod val="75000"/>
            </a:schemeClr>
          </a:solidFill>
        </p:grpSpPr>
        <p:sp>
          <p:nvSpPr>
            <p:cNvPr id="75" name="Шестиугольник 74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Шестиугольник 75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 rot="5400000">
            <a:off x="3619302" y="5941665"/>
            <a:ext cx="1440000" cy="1440000"/>
            <a:chOff x="6859662" y="3068268"/>
            <a:chExt cx="1800000" cy="1656000"/>
          </a:xfrm>
          <a:solidFill>
            <a:schemeClr val="accent4">
              <a:lumMod val="50000"/>
            </a:schemeClr>
          </a:solidFill>
        </p:grpSpPr>
        <p:sp>
          <p:nvSpPr>
            <p:cNvPr id="78" name="Шестиугольник 77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Шестиугольник 78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 rot="5400000">
            <a:off x="3650758" y="1337745"/>
            <a:ext cx="1440000" cy="1440000"/>
            <a:chOff x="6859662" y="3068268"/>
            <a:chExt cx="1800000" cy="1656000"/>
          </a:xfrm>
          <a:solidFill>
            <a:schemeClr val="accent1"/>
          </a:solidFill>
        </p:grpSpPr>
        <p:sp>
          <p:nvSpPr>
            <p:cNvPr id="81" name="Шестиугольник 80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Шестиугольник 81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5392809" y="1754968"/>
            <a:ext cx="2982966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ОБУЧАЮЩИХСЯ ВО ВТОРУЮ  СМЕНУ </a:t>
            </a:r>
            <a:endParaRPr lang="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52797" y="2971015"/>
            <a:ext cx="3555770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ПОДДЕРЖКА ТАЛАНТЛИВЫХ И ОДАРЕННЫХ ДЕТЕЙ</a:t>
            </a:r>
            <a:endParaRPr lang="ru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266083" y="4147068"/>
            <a:ext cx="346862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876300" indent="0"/>
            <a:r>
              <a:rPr lang="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ПОДДЕРЖКА ПЕДАГОГОВ</a:t>
            </a:r>
            <a:endParaRPr lang="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952797" y="5401445"/>
            <a:ext cx="3670291" cy="216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76200" indent="0"/>
            <a:r>
              <a:rPr lang="ru-RU" sz="1400" dirty="0" smtClean="0">
                <a:solidFill>
                  <a:srgbClr val="414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" sz="1400" dirty="0" smtClean="0">
                <a:solidFill>
                  <a:srgbClr val="414E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  </a:t>
            </a:r>
            <a:endParaRPr lang="ru" sz="1400" dirty="0">
              <a:solidFill>
                <a:srgbClr val="414E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266083" y="6331298"/>
            <a:ext cx="4695605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ОБРАЗОВАТЕЛЬНЫХ </a:t>
            </a:r>
            <a:r>
              <a:rPr lang="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ИМЕЮЩИХ ПРИЗНАКИ «НЕОБЪЕКТИВНОСТИ» </a:t>
            </a:r>
            <a:endParaRPr lang="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6" descr="C:\Users\Shahmuratova_lv\Desktop\1\декларация 2017\school_318-23393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8" b="95142" l="1215" r="97571"/>
                    </a14:imgEffect>
                    <a14:imgEffect>
                      <a14:colorTemperature colorTemp="6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32" y="1423153"/>
            <a:ext cx="1026474" cy="10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Шахмуратова\ПИСЬМА\СПРАВКИ Информ. материалы\2016-2017\мероприятия\2016-2017\презентации\КОЛЛЕГИЯ\6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17" b="94268" l="2740" r="952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7" y="2600315"/>
            <a:ext cx="1076325" cy="1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C:\Users\Shahmuratova_lv\Desktop\1\декларация 2017\pelik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93" y="3914151"/>
            <a:ext cx="1220209" cy="92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8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148" y="6182157"/>
            <a:ext cx="921669" cy="904474"/>
          </a:xfrm>
          <a:prstGeom prst="rect">
            <a:avLst/>
          </a:prstGeom>
        </p:spPr>
      </p:pic>
      <p:pic>
        <p:nvPicPr>
          <p:cNvPr id="92" name="Picture 4" descr="C:\Users\Shahmuratova_lv\Desktop\1\декларация 2017\15d754ee636ae99ee3051dad45n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7" y="5184914"/>
            <a:ext cx="1076313" cy="6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63" y="4541760"/>
            <a:ext cx="2897965" cy="2766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94" y="1477169"/>
            <a:ext cx="5121740" cy="2731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4110"/>
            <a:ext cx="325926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5978" y="227880"/>
            <a:ext cx="6985716" cy="700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2700" indent="0">
              <a:lnSpc>
                <a:spcPts val="1200"/>
              </a:lnSpc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rgbClr val="25225C"/>
                </a:solidFill>
                <a:latin typeface="Arial"/>
              </a:rPr>
              <a:t>«… обеспечить формирование национальной системы учительского роста, направленной, в частности, на установление для педагогических работников уровней владения профессиональными компетенциями, подтверждаемыми результатами </a:t>
            </a:r>
            <a:r>
              <a:rPr lang="ru-RU" sz="1400" i="1" dirty="0" smtClean="0">
                <a:solidFill>
                  <a:srgbClr val="25225C"/>
                </a:solidFill>
                <a:latin typeface="Arial"/>
              </a:rPr>
              <a:t>аттестации</a:t>
            </a:r>
            <a:r>
              <a:rPr lang="ru-RU" sz="1400" i="1" dirty="0">
                <a:solidFill>
                  <a:srgbClr val="25225C"/>
                </a:solidFill>
                <a:latin typeface="Arial"/>
              </a:rPr>
              <a:t> </a:t>
            </a:r>
            <a:r>
              <a:rPr lang="ru-RU" sz="1400" i="1" dirty="0" smtClean="0">
                <a:solidFill>
                  <a:srgbClr val="25225C"/>
                </a:solidFill>
                <a:latin typeface="Arial"/>
              </a:rPr>
              <a:t>…» </a:t>
            </a:r>
          </a:p>
          <a:p>
            <a:pPr marR="12700" indent="0">
              <a:lnSpc>
                <a:spcPts val="1200"/>
              </a:lnSpc>
            </a:pPr>
            <a:endParaRPr lang="ru-RU" sz="1400" i="1" dirty="0">
              <a:solidFill>
                <a:srgbClr val="25225C"/>
              </a:solidFill>
              <a:latin typeface="Arial"/>
            </a:endParaRPr>
          </a:p>
          <a:p>
            <a:pPr marR="12700" indent="0">
              <a:lnSpc>
                <a:spcPts val="1200"/>
              </a:lnSpc>
            </a:pPr>
            <a:r>
              <a:rPr lang="ru-RU" sz="1400" i="1" dirty="0" smtClean="0">
                <a:solidFill>
                  <a:srgbClr val="25225C"/>
                </a:solidFill>
                <a:latin typeface="Arial"/>
              </a:rPr>
              <a:t>(Поручение Президента Российской Федерации по итогам заседания Государственного совета от 23.12.2015)</a:t>
            </a:r>
            <a:endParaRPr lang="ru-RU" sz="1400" i="1" dirty="0">
              <a:solidFill>
                <a:srgbClr val="25225C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34" y="3170182"/>
            <a:ext cx="716280" cy="10058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46434" y="1663838"/>
            <a:ext cx="2247194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ПОВЫШЕНИЯ КВАЛИФИКАЦИИ УЧИТЕЛЕЙ</a:t>
            </a:r>
          </a:p>
          <a:p>
            <a:pPr marL="63500" marR="63500" indent="0" algn="ctr"/>
            <a:r>
              <a:rPr lang="ru-RU" sz="11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ОБСУЖДЕНИЕ ПРЕДЛОЖЕНИЙ ПО МОДЕРНИЗАЦИИ СИСТЕМЫ ДОПОЛНИТЕЛЬНОГО ПРОФЕССИОНАЛЬНОГО ОБРАЗОВАНИЯ В ЦЕЛОМ </a:t>
            </a:r>
            <a:br>
              <a:rPr lang="ru-RU" sz="11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ИНДИВИДУАЛИЗАЦИИ РАЗРАБАТЫВАЕМЫХ ПРОГРАММ И МЕХАНИЗМОВ ИХ РЕАЛИЗАЦИИ В НОВЫХ УСЛОВИЯХ</a:t>
            </a:r>
            <a:endParaRPr lang="ru" sz="1100" dirty="0">
              <a:solidFill>
                <a:srgbClr val="00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359932" y="6812461"/>
            <a:ext cx="4335730" cy="69088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3370270" y="6014390"/>
            <a:ext cx="4325392" cy="690882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3359932" y="5234191"/>
            <a:ext cx="4335730" cy="690882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3359931" y="4412313"/>
            <a:ext cx="4335731" cy="69088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59055" y="5061747"/>
            <a:ext cx="2156478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</a:t>
            </a:r>
          </a:p>
          <a:p>
            <a:pPr marL="63500" marR="63500" indent="0" algn="ctr"/>
            <a:r>
              <a:rPr lang="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площадка:</a:t>
            </a:r>
          </a:p>
          <a:p>
            <a:pPr marL="63500" marR="63500" indent="0" algn="ctr"/>
            <a:r>
              <a:rPr lang="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национально-региональной системы учительского роста через совершенствование профессиональной компетентности </a:t>
            </a:r>
          </a:p>
          <a:p>
            <a:pPr marL="63500" marR="63500" indent="0" algn="ctr"/>
            <a:r>
              <a:rPr lang="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педагогов»</a:t>
            </a:r>
            <a:endParaRPr lang="ru" sz="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1331" y="4977971"/>
            <a:ext cx="60900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2166" y="6525252"/>
            <a:ext cx="60900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53329" y="6514342"/>
            <a:ext cx="60900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20886" y="4975987"/>
            <a:ext cx="60900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03278" y="4423232"/>
            <a:ext cx="4026814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региональное комплексное исследование профессиональных компетенций педагогических работников Ставропольского края</a:t>
            </a:r>
            <a:endParaRPr lang="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08760" y="5244685"/>
            <a:ext cx="4026814" cy="6803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система региональных исследований качества общего образования</a:t>
            </a:r>
            <a:endParaRPr lang="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79371" y="5989183"/>
            <a:ext cx="4237594" cy="7160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сширяется система мониторинговых исследований функционирования системы оценки качаства общего и дополнительного образования</a:t>
            </a:r>
            <a:endParaRPr lang="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5978" y="6837861"/>
            <a:ext cx="4026814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механизмы привлечения общественности к оценке качества общего образования</a:t>
            </a:r>
            <a:endParaRPr lang="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3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008" y="134110"/>
            <a:ext cx="3115246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278" y="134110"/>
            <a:ext cx="6985716" cy="700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just">
              <a:spcAft>
                <a:spcPts val="630"/>
              </a:spcAft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прилагать максимальные усилия, чтобы оно (дополнительное образование) стало действительно доступным для подрастающего поколения, поскольку это не просто расходы, это инвестиции в будущее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0" indent="0" algn="r"/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62" y="854930"/>
            <a:ext cx="2218526" cy="2170217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828539" y="1660298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0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74,3 %</a:t>
            </a:r>
          </a:p>
          <a:p>
            <a:pPr indent="0" algn="ctr"/>
            <a:r>
              <a:rPr lang="ru" sz="20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6,7 %</a:t>
            </a:r>
            <a:endParaRPr lang="ru" sz="2000" b="1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10468" y="1392931"/>
            <a:ext cx="4778526" cy="15646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ДОПОЛНИТЕЛЬНОЕ ОБРАЗОВАНИЕ ДЛЯ ДЕТЕЙ В ВОЗРАСТЕ ОТ 5 ЛО 18 ЛЕТ</a:t>
            </a:r>
          </a:p>
          <a:p>
            <a:pPr indent="0"/>
            <a:endParaRPr lang="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ru" sz="14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ДОПОЛНИТЕЛЬНЫХ ОБЩЕОБРАЗОВАТЕЛЬНЫХ ПРОГРАММАХ ТЕХНИЧЕСКОЙ И ЕСТЕСТВЕННОНАУЧНОЙ НАПРАВЛЕННОСТИ</a:t>
            </a:r>
            <a:endParaRPr lang="ru" sz="1400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87" y="2838278"/>
            <a:ext cx="1429168" cy="166174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672074" y="3113444"/>
            <a:ext cx="2776762" cy="10212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36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" sz="20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/>
            <a:r>
              <a:rPr lang="ru" sz="14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</a:t>
            </a:r>
          </a:p>
          <a:p>
            <a:pPr indent="0" algn="ctr"/>
            <a:r>
              <a:rPr lang="ru" sz="14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«КВАНТОРИУМ» - СТАВРОПОЛЬ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32" y="3831109"/>
            <a:ext cx="1292352" cy="150266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059208" y="4199273"/>
            <a:ext cx="3171390" cy="13103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36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</a:p>
          <a:p>
            <a:pPr indent="0" algn="ctr"/>
            <a:r>
              <a:rPr lang="ru" sz="14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</a:t>
            </a:r>
          </a:p>
          <a:p>
            <a:pPr indent="0" algn="ctr"/>
            <a:r>
              <a:rPr lang="ru" sz="14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</a:p>
          <a:p>
            <a:pPr indent="0" algn="ctr"/>
            <a:r>
              <a:rPr lang="ru" sz="14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" sz="1400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/>
          <a:srcRect r="52168"/>
          <a:stretch/>
        </p:blipFill>
        <p:spPr>
          <a:xfrm>
            <a:off x="3482532" y="5531527"/>
            <a:ext cx="1607751" cy="153564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972265" y="5948264"/>
            <a:ext cx="3235296" cy="122261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/>
            <a:r>
              <a:rPr lang="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КРАЕВЫХ РЕСУРСНЫХ ЦЕНТРА </a:t>
            </a:r>
          </a:p>
          <a:p>
            <a:pPr indent="0" algn="ctr"/>
            <a:r>
              <a:rPr lang="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948994" y="4845326"/>
            <a:ext cx="1440000" cy="1440000"/>
            <a:chOff x="8796546" y="6003010"/>
            <a:chExt cx="1440000" cy="1440000"/>
          </a:xfrm>
        </p:grpSpPr>
        <p:grpSp>
          <p:nvGrpSpPr>
            <p:cNvPr id="43" name="Группа 42"/>
            <p:cNvGrpSpPr/>
            <p:nvPr/>
          </p:nvGrpSpPr>
          <p:grpSpPr>
            <a:xfrm rot="5400000">
              <a:off x="8796546" y="6003010"/>
              <a:ext cx="1440000" cy="1440000"/>
              <a:chOff x="6859662" y="3068268"/>
              <a:chExt cx="1800000" cy="1656000"/>
            </a:xfrm>
            <a:solidFill>
              <a:schemeClr val="accent1"/>
            </a:solidFill>
          </p:grpSpPr>
          <p:sp>
            <p:nvSpPr>
              <p:cNvPr id="44" name="Шестиугольник 43"/>
              <p:cNvSpPr/>
              <p:nvPr/>
            </p:nvSpPr>
            <p:spPr>
              <a:xfrm>
                <a:off x="6859662" y="3068268"/>
                <a:ext cx="1800000" cy="16560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Шестиугольник 44"/>
              <p:cNvSpPr/>
              <p:nvPr/>
            </p:nvSpPr>
            <p:spPr>
              <a:xfrm>
                <a:off x="6972162" y="3171768"/>
                <a:ext cx="1575000" cy="1449000"/>
              </a:xfrm>
              <a:prstGeom prst="hexagon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6" name="Picture 6" descr="C:\Users\Shahmuratova_lv\Desktop\1\декларация 2017\school_318-23393.jpg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8" b="95142" l="1215" r="97571"/>
                      </a14:imgEffect>
                      <a14:imgEffect>
                        <a14:colorTemperature colorTemp="61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3309" y="6093798"/>
              <a:ext cx="1026474" cy="102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Прямоугольник 49"/>
          <p:cNvSpPr/>
          <p:nvPr/>
        </p:nvSpPr>
        <p:spPr>
          <a:xfrm>
            <a:off x="6627640" y="4938671"/>
            <a:ext cx="2321354" cy="10239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/>
            <a:r>
              <a:rPr lang="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ОДАРЕННЫХ </a:t>
            </a:r>
          </a:p>
          <a:p>
            <a:pPr indent="0" algn="ctr"/>
            <a:r>
              <a:rPr lang="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«ПОИСК»</a:t>
            </a:r>
            <a:endParaRPr lang="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360" y="109017"/>
            <a:ext cx="228654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2832" y="134110"/>
            <a:ext cx="6546162" cy="700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just">
              <a:spcAft>
                <a:spcPts val="630"/>
              </a:spcAft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как мы воспитаем молодежь, зависит то, сможет ли России сберечь </a:t>
            </a:r>
          </a:p>
          <a:p>
            <a:pPr marL="63500" marR="63500" indent="0" algn="just">
              <a:spcAft>
                <a:spcPts val="63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приумножить саму себя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0" indent="0" algn="r"/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 rot="5400000">
            <a:off x="4408942" y="2485281"/>
            <a:ext cx="1440000" cy="1440000"/>
            <a:chOff x="6859662" y="3068268"/>
            <a:chExt cx="1800000" cy="1656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Шестиугольник 47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Шестиугольник 48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 rot="5400000">
            <a:off x="3636069" y="3637409"/>
            <a:ext cx="1440000" cy="1440000"/>
            <a:chOff x="6859662" y="3068268"/>
            <a:chExt cx="1800000" cy="1656000"/>
          </a:xfrm>
          <a:solidFill>
            <a:schemeClr val="tx2"/>
          </a:solidFill>
        </p:grpSpPr>
        <p:sp>
          <p:nvSpPr>
            <p:cNvPr id="72" name="Шестиугольник 71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3" name="Шестиугольник 72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 rot="5400000">
            <a:off x="4398848" y="4784945"/>
            <a:ext cx="1440000" cy="1440000"/>
            <a:chOff x="6859662" y="3068268"/>
            <a:chExt cx="1800000" cy="1656000"/>
          </a:xfrm>
          <a:solidFill>
            <a:schemeClr val="accent4">
              <a:lumMod val="50000"/>
            </a:schemeClr>
          </a:solidFill>
        </p:grpSpPr>
        <p:sp>
          <p:nvSpPr>
            <p:cNvPr id="78" name="Шестиугольник 77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Шестиугольник 78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 rot="5400000">
            <a:off x="3650758" y="1337745"/>
            <a:ext cx="1440000" cy="1440000"/>
            <a:chOff x="6859662" y="3068268"/>
            <a:chExt cx="1800000" cy="1656000"/>
          </a:xfrm>
          <a:solidFill>
            <a:schemeClr val="accent1"/>
          </a:solidFill>
        </p:grpSpPr>
        <p:sp>
          <p:nvSpPr>
            <p:cNvPr id="81" name="Шестиугольник 80"/>
            <p:cNvSpPr/>
            <p:nvPr/>
          </p:nvSpPr>
          <p:spPr>
            <a:xfrm>
              <a:off x="6859662" y="3068268"/>
              <a:ext cx="1800000" cy="1656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Шестиугольник 81"/>
            <p:cNvSpPr/>
            <p:nvPr/>
          </p:nvSpPr>
          <p:spPr>
            <a:xfrm>
              <a:off x="6972162" y="3171768"/>
              <a:ext cx="1575000" cy="1449000"/>
            </a:xfrm>
            <a:prstGeom prst="hexagon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5295632" y="1735273"/>
            <a:ext cx="4996185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ОБРАЗОВАТЕЛЬНЫХ ОРГАНИЗАЦИЙ СТАВРОПОЛЬСКОГО КРАЯ ОТ 14 ДО 23 ЛЕТ В ГРАЖДАНСКО-ПАТРИОТИЧЕСКИХ МЕРОПРИЯТИЯХ</a:t>
            </a:r>
            <a:endParaRPr lang="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45540" y="2888068"/>
            <a:ext cx="3555770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ВОЛОНТЕРСКИХ ОРГАНИЗАЦИЙ/КОЛИЧЕСТВО ДЕТЕЙ, ВОВЛЕЧЕННЫХ В ИХ ДЕЯТЕЛЬНОСТТЬ</a:t>
            </a:r>
            <a:endParaRPr lang="ru" sz="1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295632" y="4059662"/>
            <a:ext cx="6086080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876300" indent="0"/>
            <a:r>
              <a:rPr lang="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ОБУЧАЮЩИХСЯ ПО ПРОГРАММАМ ОБЩЕГО ОБРАЗОВАНИЯ, ЗАНИМАЮЩИХСЯ ФИЗИЧЕСКОЙ КУЛЬТУРОЙ И СПОРТОМ</a:t>
            </a:r>
            <a:endParaRPr lang="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924053" y="5131539"/>
            <a:ext cx="4695605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СПОРТИВНЫХ ЗАЛОВ И СОЗДАНИЕ ПОРТИВНЫХ КЛУБОВ В ШКОЛАХ, РАСПОЛОЖЕННЫХ В СЕЛЬСКОЙ МЕСТНОСТИ</a:t>
            </a:r>
            <a:endParaRPr lang="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57032" y="1848143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88 %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37158" y="2890131"/>
            <a:ext cx="1783567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559/14,5 </a:t>
            </a:r>
          </a:p>
          <a:p>
            <a:pPr indent="0" algn="ctr"/>
            <a:r>
              <a:rPr lang="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</a:t>
            </a:r>
            <a:endParaRPr lang="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98895" y="4034836"/>
            <a:ext cx="1143726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10, 5</a:t>
            </a:r>
          </a:p>
          <a:p>
            <a:pPr indent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</a:t>
            </a:r>
            <a:endParaRPr lang="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78999" y="5134068"/>
            <a:ext cx="1279943" cy="454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ЗАЛОВ</a:t>
            </a:r>
          </a:p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КЛУБОВ</a:t>
            </a:r>
            <a:endParaRPr lang="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852" y="6224945"/>
            <a:ext cx="1108237" cy="108756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065706" y="6361126"/>
            <a:ext cx="5298236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/>
            <a:r>
              <a:rPr lang="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ОБРАЗОВАТЕЛЬНЫХ ОРГАНИЗАЦИЙ, РЕАЛИЗУЮЩИХ НАПРАВЛЕНИЯ ДЕЯТЕЛЬНОСТИ РОССИЙСКОГО ДВИЖЕНИЯ ШКОЛЬНИКОВ</a:t>
            </a:r>
            <a:endParaRPr lang="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360" y="109017"/>
            <a:ext cx="228654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</a:p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377766" y="6814145"/>
            <a:ext cx="6984776" cy="567680"/>
            <a:chOff x="3403278" y="3061345"/>
            <a:chExt cx="6984776" cy="720080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3403278" y="3061345"/>
              <a:ext cx="6984776" cy="720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3403278" y="3061345"/>
              <a:ext cx="1609688" cy="72008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4049774" y="397049"/>
            <a:ext cx="5826807" cy="8851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ЧИСЛЕННОСТИ </a:t>
            </a:r>
          </a:p>
          <a:p>
            <a:pPr indent="0"/>
            <a:r>
              <a:rPr lang="ru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ДО 7200 ЧЕЛОВЕК</a:t>
            </a:r>
            <a:endParaRPr lang="ru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596" y="115967"/>
            <a:ext cx="1367050" cy="1248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619302" y="6507941"/>
            <a:ext cx="2149748" cy="5803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endParaRPr lang="ru" sz="1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31487" y="5484168"/>
            <a:ext cx="4048255" cy="5803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endParaRPr lang="ru" sz="15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96016" y="4755398"/>
            <a:ext cx="7134324" cy="5803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ОБРАЗОВАТЕЛЬНЫХ ОРГАНИЗАЦИЙ, В КОТОРЫХ СОЗДАНЫ УСЛОВИЯ ДЛЯ ОБУЧЕНИЯ ДЕТЕЙ С ОВЗ И ИНВАЛИДНОСТЬЮ:</a:t>
            </a:r>
            <a:endParaRPr lang="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449434" y="5780683"/>
            <a:ext cx="6984776" cy="567680"/>
            <a:chOff x="3403278" y="3061345"/>
            <a:chExt cx="6984776" cy="720080"/>
          </a:xfrm>
        </p:grpSpPr>
        <p:sp>
          <p:nvSpPr>
            <p:cNvPr id="53" name="Шестиугольник 52"/>
            <p:cNvSpPr/>
            <p:nvPr/>
          </p:nvSpPr>
          <p:spPr>
            <a:xfrm>
              <a:off x="3403278" y="3061345"/>
              <a:ext cx="6984776" cy="720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Шестиугольник 53"/>
            <p:cNvSpPr/>
            <p:nvPr/>
          </p:nvSpPr>
          <p:spPr>
            <a:xfrm>
              <a:off x="3403278" y="3061345"/>
              <a:ext cx="2136986" cy="720080"/>
            </a:xfrm>
            <a:prstGeom prst="hexag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374368" y="3876266"/>
            <a:ext cx="6984776" cy="567680"/>
            <a:chOff x="3403278" y="3061345"/>
            <a:chExt cx="6984776" cy="720080"/>
          </a:xfrm>
        </p:grpSpPr>
        <p:sp>
          <p:nvSpPr>
            <p:cNvPr id="56" name="Шестиугольник 55"/>
            <p:cNvSpPr/>
            <p:nvPr/>
          </p:nvSpPr>
          <p:spPr>
            <a:xfrm>
              <a:off x="3403278" y="3061345"/>
              <a:ext cx="6984776" cy="720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Шестиугольник 56"/>
            <p:cNvSpPr/>
            <p:nvPr/>
          </p:nvSpPr>
          <p:spPr>
            <a:xfrm>
              <a:off x="3403278" y="3061345"/>
              <a:ext cx="3125254" cy="72008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3449434" y="3180300"/>
            <a:ext cx="7134324" cy="5803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ДЕТЕЙ-ИНВАЛИДОВ В ВОЗРАСТЕ ОТ 5 ДО 18 ЛЕТ, ПОЛУЧАЮЩИХ ДОПОЛНИТЕЛЬНОЕ ОБРАЗОВАНИЕ</a:t>
            </a:r>
            <a:endParaRPr lang="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325974" y="2357429"/>
            <a:ext cx="6984776" cy="567680"/>
            <a:chOff x="3403278" y="3061345"/>
            <a:chExt cx="6984776" cy="720080"/>
          </a:xfrm>
        </p:grpSpPr>
        <p:sp>
          <p:nvSpPr>
            <p:cNvPr id="60" name="Шестиугольник 59"/>
            <p:cNvSpPr/>
            <p:nvPr/>
          </p:nvSpPr>
          <p:spPr>
            <a:xfrm>
              <a:off x="3403278" y="3061345"/>
              <a:ext cx="6984776" cy="720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3403278" y="3061345"/>
              <a:ext cx="5621920" cy="720080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445322" y="1777074"/>
            <a:ext cx="7134324" cy="5803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ДЕТЕЙ ИНВАЛИДОВ В ВОЗРАСТЕ ОТ 1,5 ДО 7 ЛЕТ, ОХВАЧЕННЫХ ДОШКОЛЬНЫМ ОБРАЗОВАНИЕМ</a:t>
            </a:r>
            <a:endParaRPr lang="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00124" y="2437683"/>
            <a:ext cx="2912472" cy="5094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95 %</a:t>
            </a:r>
            <a:endParaRPr lang="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323902" y="4028250"/>
            <a:ext cx="3655882" cy="4156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45 %</a:t>
            </a:r>
            <a:endParaRPr lang="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09176" y="5867445"/>
            <a:ext cx="3049117" cy="4809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24,5 %</a:t>
            </a:r>
            <a:endParaRPr lang="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3902" y="6890481"/>
            <a:ext cx="3632104" cy="3819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18 %</a:t>
            </a:r>
            <a:endParaRPr lang="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3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24" y="1730966"/>
            <a:ext cx="5749823" cy="4088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-18678" y="2144264"/>
            <a:ext cx="3012369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4110"/>
            <a:ext cx="325926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</a:t>
            </a:r>
            <a:endParaRPr lang="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03278" y="134110"/>
            <a:ext cx="6985716" cy="700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just">
              <a:spcAft>
                <a:spcPts val="630"/>
              </a:spcAft>
            </a:pP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2020 году как минимум в половине колледжей в России подготовка по 50 наиболее востребованным и перспективным рабочим профессиям должна вестись в соответствии с лучшими мировыми стандартами и мировыми технологиями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0" algn="r"/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  <a:endParaRPr lang="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89" y="953511"/>
            <a:ext cx="1224136" cy="1204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46" y="6392216"/>
            <a:ext cx="1129228" cy="112922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4536356" y="1174082"/>
            <a:ext cx="6143030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-RU" sz="12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ПРОФЕССИНАЛЬНЫХ ОБРАЗОВАТЕЛЬНЫХ ОРГАНИЗАЦИЙ, В КОТОРЫХ ОСУЩЕСТВЛЯЕТСЯ ПОДГОТОВКА КАДРОВ ПО ПРОФЕССИЯМ </a:t>
            </a:r>
            <a:r>
              <a:rPr lang="ru-RU" sz="12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ТОП-50</a:t>
            </a:r>
            <a:r>
              <a:rPr lang="ru-RU" sz="1200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 КОЛИЧЕСТВЕ ПРОФЕССИОНАЛЬНЫХ ОБРАЗОВАТЕЛЬНЫХ ОРГАНИЗАЦИЙ</a:t>
            </a:r>
            <a:endParaRPr lang="ru" sz="1200" dirty="0">
              <a:solidFill>
                <a:srgbClr val="00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10775" y="1340749"/>
            <a:ext cx="829103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-RU" sz="24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ru" sz="2400" b="1" dirty="0">
              <a:solidFill>
                <a:srgbClr val="00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90356" y="6488469"/>
            <a:ext cx="5941714" cy="9653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-RU" sz="12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ЧИСЛЕННОСТИ ВЫПУСКНИКОВ, ТРУДОУСТРОИВШИХСЯ В ТЕЧЕНИЕ КАЛЕНДАРНОГО ГОДА, СЛЕДУЮЩЕГО ЗА ГОДОМ ВЫПУСКА, В ОБЩЕЙ ЧИСЛЕННОСТИ ВЫПУСКНИКОВ ОБРАЗОВАТЕЛЬНОЙ ОРГАНИЗАЦИИ, ОБУЧАВШИХСЯ ПО ОБРАЗОВАТЕЛЬНЫМ ПРОГРАММАМ СРЕДНЕГО ПРОФЕССИОНАЛЬНОГО ОБРАЗОВАНИЯ </a:t>
            </a:r>
            <a:endParaRPr lang="ru" sz="1200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476827" y="6763802"/>
            <a:ext cx="829103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-RU" sz="24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" sz="2400" b="1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41800" y="2596513"/>
            <a:ext cx="2247194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ЦЕНТРЫ КОМПЕТЕНЦИЙ, АККРЕДИТОВАННЫХ </a:t>
            </a:r>
          </a:p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СТАНДАРТАМ «ВОРЛДСКИЛЛС РОССИЯ»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71359" y="2079659"/>
            <a:ext cx="444624" cy="4833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183956" y="2757636"/>
            <a:ext cx="1117178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  <a:p>
            <a:pPr marL="63500" marR="63500"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251548" y="3818850"/>
            <a:ext cx="2844831" cy="754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СТУДЕНТОВ СПО, ПРОШЕДШИХ АТТЕСТААЦИЮ С ИСПОЛЬЗОВАНИЕМ МЕХАНИЗМА ДЕМОНСТРАЦИОННОГО ЭКЗАМЕНА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173785" y="5792902"/>
            <a:ext cx="3940148" cy="5158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РЕГИОНАЛЬНЫЙ ЧЕМПИОНАТ </a:t>
            </a:r>
          </a:p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</a:p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«МОЛОДЫЕ ПРОФЕССИОНАЛЫ»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91150" y="5144995"/>
            <a:ext cx="546618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83781" y="4852984"/>
            <a:ext cx="3036592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АУДИТОРИИ, ОХВАЧЕННОЙ В РАМКАХ ИНФОРМАЦИОННОЙ КАМПАНИИ ПО ПОПУЛЯРИЗАЦИИ ПРЕСТИЖА РАБОЧИХ ПРОФЕССИЙ И ПОВЫШЕНИЮ ИНТЕРЕСА К УЧАСТИЮ В СИСТЕМЕ ЧЕМПИОНАТОВ «МОЛОДЫЕ ПРОФЕССИОНАЛЫ</a:t>
            </a:r>
            <a:endParaRPr lang="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628469" y="3838873"/>
            <a:ext cx="1117178" cy="8405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  <a:p>
            <a:pPr marL="63500" marR="63500" algn="ctr"/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49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8" y="6041359"/>
            <a:ext cx="7194350" cy="1516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74" y="175344"/>
            <a:ext cx="3240360" cy="54916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259262" cy="75628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/>
          <a:stretch/>
        </p:blipFill>
        <p:spPr>
          <a:xfrm>
            <a:off x="0" y="2144264"/>
            <a:ext cx="2993691" cy="51282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4110"/>
            <a:ext cx="3259262" cy="1076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И ПРАКТИЧНОСТИ ОБРАЗОВАНИЯ </a:t>
            </a:r>
            <a:endParaRPr lang="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77" y="64018"/>
            <a:ext cx="2395419" cy="13782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7" y="4797533"/>
            <a:ext cx="1052965" cy="119786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443592" y="5171887"/>
            <a:ext cx="2488078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ДИСТАНЦИОННОГО ОБУЧЕНИЯ И ОНЛАЙН ОБРАЗОВАНИЯ ПОДГОТОВКИ И ПЕРЕПОДГОТОВКИ ПЕДАГОГИЧЕСКИХ КАДРОВ</a:t>
            </a:r>
            <a:endParaRPr lang="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90799" y="5020940"/>
            <a:ext cx="852620" cy="5231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63500" marR="63500" indent="0" algn="ctr"/>
            <a:r>
              <a:rPr lang="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lang="ru" sz="1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1562" y="1480721"/>
            <a:ext cx="2587135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УГЛУБЛЕННОЙ ПОДГОТОВКИ ПО ОБРАЗОВАТЕЛЬНЫМ </a:t>
            </a:r>
          </a:p>
          <a:p>
            <a:pPr marL="63500" marR="63500" indent="0" algn="ctr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СПО И ВО</a:t>
            </a:r>
            <a:endParaRPr lang="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48858" y="260958"/>
            <a:ext cx="1152128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</a:p>
          <a:p>
            <a:pPr marL="63500" marR="63500" indent="0" algn="ctr"/>
            <a:r>
              <a:rPr lang="ru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63500" marR="63500" indent="0" algn="ctr"/>
            <a:r>
              <a:rPr lang="ru" sz="9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ЗАКЛЮЧИЛИ ДОГОВОРЫ О ЦЕЛЕВОМ  ОБУЧЕНИИ</a:t>
            </a:r>
            <a:endParaRPr lang="ru" sz="9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28979" y="203523"/>
            <a:ext cx="134172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1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</a:p>
          <a:p>
            <a:pPr marL="63500" marR="63500" indent="0" algn="ctr"/>
            <a:r>
              <a:rPr lang="ru" sz="9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63500" marR="63500" indent="0" algn="ctr"/>
            <a:r>
              <a:rPr lang="ru" sz="9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ЗАВЕРШИЛИ </a:t>
            </a:r>
            <a:r>
              <a:rPr lang="ru" sz="85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РАМКАХ </a:t>
            </a:r>
          </a:p>
          <a:p>
            <a:pPr marL="63500" marR="63500" indent="0" algn="ctr"/>
            <a:r>
              <a:rPr lang="ru" sz="85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ОБУЧЕНИЯ</a:t>
            </a:r>
            <a:endParaRPr lang="ru" sz="85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25164" y="6724857"/>
            <a:ext cx="2931725" cy="5334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1600 СТУДЕНТОВ ОСУЩЕСТВЛЯЮТ 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И ВЫСШЕГО 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ОБРАЗОВАНИ, ЗАКЛЮЧИВ ДОГОВОРЫ 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ЦЕЛЕВОМ ОБУЧЕНИИ</a:t>
            </a:r>
            <a:endParaRPr lang="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40020" y="6913479"/>
            <a:ext cx="2454968" cy="3415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СЕТЬ БИБЛИОТЕЧНЫХ 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ПЕДАГОГИЧЕСКИХ ВУЗОВ</a:t>
            </a:r>
            <a:endParaRPr lang="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89311" y="6700896"/>
            <a:ext cx="2931725" cy="5334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2000 ОБУЧАЮЩИХСЯ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" sz="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ОБРАЗОВАТЕЛЬНЫХ  ОРГАНИЗАЦИЙ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r>
              <a:rPr lang="ru" sz="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РОШЛИ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ИСПОЛЬЗОВАНИЕМ 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ДИСТАНЦИОННОГО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87066" y="6214649"/>
            <a:ext cx="2454968" cy="3415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КРАЯ РЕАЛИЗУЕТСЯ ПРОЕКТ: «ВУЗЫ КАК ЦЕНТРЫ СОЗДАНИЯ ПРОСТРАНСТВА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ИННОВАЦИЙ»</a:t>
            </a:r>
            <a:endParaRPr lang="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87994" y="610557"/>
            <a:ext cx="2587135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ПОДДЕРЖКУ РЕГИОНАЛЬНЫХ СИСТЕМ ИНКЛЮЗИВНОГО ПРОФЕССИОНАЛЬНОГО ОБРАЗОВАНИЯ ИНВАЛИДОВ</a:t>
            </a:r>
            <a:endParaRPr lang="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51815" y="434342"/>
            <a:ext cx="134172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63500" indent="0" algn="ctr"/>
            <a:r>
              <a:rPr lang="ru" sz="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" sz="75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  <a:endParaRPr lang="ru" sz="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10006" y="3180974"/>
            <a:ext cx="60900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900534" y="3204929"/>
            <a:ext cx="1559139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РЕСУРСНЫХ ЦЕНТРОВ </a:t>
            </a:r>
          </a:p>
          <a:p>
            <a:pPr marL="63500" marR="63500" indent="0" algn="ctr"/>
            <a:r>
              <a:rPr lang="ru" sz="1000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ПОМОЩИ</a:t>
            </a:r>
            <a:endParaRPr lang="ru" sz="10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662588" y="4229669"/>
            <a:ext cx="1380932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63500" marR="63500" indent="0" algn="ctr"/>
            <a:r>
              <a:rPr lang="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РЕСУРСНЫХ ЦЕНТРОВ</a:t>
            </a:r>
            <a:endParaRPr lang="ru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49158" y="4435967"/>
            <a:ext cx="1425971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РЕСУРСНЫХ ИНФОРМАЦИОННО-МЕТОДИЧЕСКИХ ЦЕНТРОВ</a:t>
            </a:r>
            <a:endParaRPr lang="ru" sz="1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88240" y="6096689"/>
            <a:ext cx="2454968" cy="3415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СОЗДАНИЯ УСЛОВИЙ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ИНВАЛИДОВ И ЛИЦ С ОГРАНИЧЕННЫМИ ВОЗМОЖНОСТЯМИ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 ОБЕСПЕЧЕНИЕ ДЕЯТЕЛЬНОСТИ ПОРТАЛА «УЧИМСЯ ВМЕСТЕ»</a:t>
            </a:r>
            <a:endParaRPr lang="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72356" y="4321423"/>
            <a:ext cx="2248664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БИБЛИОТЕЧНЫХ СИСТЕМ ПЕДАГОГИЧЕСКИХ ВУЗОВ</a:t>
            </a:r>
            <a:endParaRPr lang="ru" sz="10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09805" y="3998850"/>
            <a:ext cx="134172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НЕПРЕРЫВНОГО ПЕДАГОГИЧЕСКОГО ОБРАЗОВАНИЯ</a:t>
            </a:r>
            <a:endParaRPr lang="ru" sz="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55954" y="1757271"/>
            <a:ext cx="134172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63500" indent="0" algn="ctr"/>
            <a:r>
              <a:rPr lang="ru" sz="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УНИВЕРСИТЕТСКИХ ЦЕНТРА ИННОВАЦИОННОГО РАЗВИТИЯ</a:t>
            </a:r>
            <a:endParaRPr lang="ru" sz="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689510" y="1902300"/>
            <a:ext cx="2220772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СЕТИ УНИВЕРСИТЕТСКИХ </a:t>
            </a:r>
          </a:p>
          <a:p>
            <a:pPr marL="63500" marR="63500" indent="0" algn="ctr"/>
            <a:r>
              <a:rPr lang="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НА БАЗЕ ФЕДЕРАЛЬНЫХ ВУЗОВ</a:t>
            </a:r>
            <a:endParaRPr lang="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66208" y="2933965"/>
            <a:ext cx="1341725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</a:t>
            </a:r>
          </a:p>
          <a:p>
            <a:pPr marL="63500" marR="63500" indent="0" algn="ctr"/>
            <a:r>
              <a:rPr lang="ru" sz="7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ПРОЦЕДУРУ ПРОФЕССИОНАЛЬНО-ОБЩЕСТВЕННОЙ АККРЕДИТАЦИИ </a:t>
            </a:r>
            <a:endParaRPr lang="ru" sz="7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81954" y="3300938"/>
            <a:ext cx="3260857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НЕЗАВИСИМОЙ ОЦЕНКИ КАЧЕСТВА И УРОВНЯ ПОДГОТОВКИ ВЫПУСКНИКОВ СО СТОРОНЫ РАБОТОДАТЕЛЕЙ</a:t>
            </a:r>
            <a:endParaRPr lang="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05" y="1968599"/>
            <a:ext cx="843781" cy="968626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285845" y="2171713"/>
            <a:ext cx="991817" cy="4616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</a:p>
          <a:p>
            <a:pPr marL="63500" marR="63500" indent="0" algn="ctr"/>
            <a:r>
              <a:rPr lang="ru" sz="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</a:t>
            </a:r>
            <a:endParaRPr lang="ru" sz="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566079" y="2178633"/>
            <a:ext cx="2842266" cy="4376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63500" indent="0" algn="ctr"/>
            <a:r>
              <a:rPr lang="ru" sz="1000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РЕСУРС, ОБЕСПЕЧИВАЮЩИЙ ДОСТУП К ОНЛАЙН-КУРСАМ ПО ПРИНЦИПУ «ОДНОГО ОКНА»</a:t>
            </a:r>
            <a:endParaRPr lang="ru" sz="10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1358</Words>
  <Application>Microsoft Office PowerPoint</Application>
  <PresentationFormat>Произвольный</PresentationFormat>
  <Paragraphs>270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Барсуков Николай Алексеевич</dc:creator>
  <cp:lastModifiedBy>Е.А. Живолупов</cp:lastModifiedBy>
  <cp:revision>193</cp:revision>
  <cp:lastPrinted>2019-03-26T06:47:51Z</cp:lastPrinted>
  <dcterms:modified xsi:type="dcterms:W3CDTF">2019-05-25T08:11:45Z</dcterms:modified>
</cp:coreProperties>
</file>